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Лист1!$A$2:$A$7</c:f>
              <c:strCache>
                <c:ptCount val="6"/>
                <c:pt idx="0">
                  <c:v>Налог на доходы физических лиц</c:v>
                </c:pt>
                <c:pt idx="1">
                  <c:v>Акцицы по подакцизным товарам</c:v>
                </c:pt>
                <c:pt idx="2">
                  <c:v>Налоги на совокупный доход</c:v>
                </c:pt>
                <c:pt idx="3">
                  <c:v>Земельный налог</c:v>
                </c:pt>
                <c:pt idx="4">
                  <c:v>Налог на имущество физических лиц</c:v>
                </c:pt>
                <c:pt idx="5">
                  <c:v>Государственнаяя пошлина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520206</c:v>
                </c:pt>
                <c:pt idx="1">
                  <c:v>26110</c:v>
                </c:pt>
                <c:pt idx="2">
                  <c:v>82948</c:v>
                </c:pt>
                <c:pt idx="3">
                  <c:v>3931</c:v>
                </c:pt>
                <c:pt idx="4">
                  <c:v>1156</c:v>
                </c:pt>
                <c:pt idx="5">
                  <c:v>6007</c:v>
                </c:pt>
              </c:numCache>
            </c:numRef>
          </c:val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Налог на доходы физических лиц</c:v>
                </c:pt>
                <c:pt idx="1">
                  <c:v>Акцицы по подакцизным товарам</c:v>
                </c:pt>
                <c:pt idx="2">
                  <c:v>Налоги на совокупный доход</c:v>
                </c:pt>
                <c:pt idx="3">
                  <c:v>Земельный налог</c:v>
                </c:pt>
                <c:pt idx="4">
                  <c:v>Налог на имущество физических лиц</c:v>
                </c:pt>
                <c:pt idx="5">
                  <c:v>Государственнаяя пошлина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81</c:v>
                </c:pt>
                <c:pt idx="1">
                  <c:v>4</c:v>
                </c:pt>
                <c:pt idx="2">
                  <c:v>13</c:v>
                </c:pt>
                <c:pt idx="3">
                  <c:v>1</c:v>
                </c:pt>
                <c:pt idx="4">
                  <c:v>0</c:v>
                </c:pt>
                <c:pt idx="5">
                  <c:v>1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B1B2-4514-450F-BC60-0EC681CD3481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DA049-737A-4AAB-A0C9-4267F2D23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7524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B1B2-4514-450F-BC60-0EC681CD3481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DA049-737A-4AAB-A0C9-4267F2D23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832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B1B2-4514-450F-BC60-0EC681CD3481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DA049-737A-4AAB-A0C9-4267F2D23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236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B1B2-4514-450F-BC60-0EC681CD3481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DA049-737A-4AAB-A0C9-4267F2D23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230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B1B2-4514-450F-BC60-0EC681CD3481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DA049-737A-4AAB-A0C9-4267F2D23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865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B1B2-4514-450F-BC60-0EC681CD3481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DA049-737A-4AAB-A0C9-4267F2D23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586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B1B2-4514-450F-BC60-0EC681CD3481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DA049-737A-4AAB-A0C9-4267F2D23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019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B1B2-4514-450F-BC60-0EC681CD3481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DA049-737A-4AAB-A0C9-4267F2D23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9614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B1B2-4514-450F-BC60-0EC681CD3481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DA049-737A-4AAB-A0C9-4267F2D23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6202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B1B2-4514-450F-BC60-0EC681CD3481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DA049-737A-4AAB-A0C9-4267F2D23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7177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B1B2-4514-450F-BC60-0EC681CD3481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DA049-737A-4AAB-A0C9-4267F2D23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424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4B1B2-4514-450F-BC60-0EC681CD3481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DA049-737A-4AAB-A0C9-4267F2D23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852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77041"/>
          </a:xfrm>
        </p:spPr>
        <p:txBody>
          <a:bodyPr>
            <a:noAutofit/>
          </a:bodyPr>
          <a:lstStyle/>
          <a:p>
            <a:pPr algn="r"/>
            <a:r>
              <a:rPr lang="ru-RU" sz="4800" dirty="0" smtClean="0"/>
              <a:t>Структура налоговых доходов бюджета на 2024 год</a:t>
            </a:r>
            <a:endParaRPr lang="ru-RU" sz="4800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365097"/>
              </p:ext>
            </p:extLst>
          </p:nvPr>
        </p:nvGraphicFramePr>
        <p:xfrm>
          <a:off x="6495691" y="1897811"/>
          <a:ext cx="5224731" cy="436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756912"/>
              </p:ext>
            </p:extLst>
          </p:nvPr>
        </p:nvGraphicFramePr>
        <p:xfrm>
          <a:off x="845389" y="1897811"/>
          <a:ext cx="5184475" cy="47659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55179"/>
                <a:gridCol w="1329296"/>
              </a:tblGrid>
              <a:tr h="568265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Наименование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Сумма, тыс. руб.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568265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u="none" strike="noStrike" dirty="0">
                          <a:effectLst/>
                        </a:rPr>
                        <a:t>Налоговые доходы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1" u="none" strike="noStrike" dirty="0">
                          <a:effectLst/>
                        </a:rPr>
                        <a:t>640358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568265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Налог на доходы физических лиц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520206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568265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 smtClean="0">
                          <a:effectLst/>
                        </a:rPr>
                        <a:t>Акцизы </a:t>
                      </a:r>
                      <a:r>
                        <a:rPr lang="ru-RU" sz="2000" u="none" strike="noStrike" dirty="0">
                          <a:effectLst/>
                        </a:rPr>
                        <a:t>по подакцизным товарам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26110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568265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Налоги на совокупный доход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82948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568265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Земельный налог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3931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568265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Налог на имущество физических лиц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1156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568265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Государственнаяя пошлина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6007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054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45</Words>
  <Application>Microsoft Office PowerPoint</Application>
  <PresentationFormat>Широкоэкранный</PresentationFormat>
  <Paragraphs>17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Структура налоговых доходов бюджета на 2024 год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налоговых доходов бюджета</dc:title>
  <dc:creator>Vaulina-IV</dc:creator>
  <cp:lastModifiedBy>User</cp:lastModifiedBy>
  <cp:revision>5</cp:revision>
  <dcterms:created xsi:type="dcterms:W3CDTF">2024-09-13T04:34:23Z</dcterms:created>
  <dcterms:modified xsi:type="dcterms:W3CDTF">2024-09-19T05:39:38Z</dcterms:modified>
</cp:coreProperties>
</file>